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rimo" panose="020B0604020202020204" charset="0"/>
      <p:regular r:id="rId11"/>
    </p:embeddedFont>
    <p:embeddedFont>
      <p:font typeface="Calistoga" panose="020B0604020202020204" charset="0"/>
      <p:regular r:id="rId12"/>
    </p:embeddedFont>
    <p:embeddedFont>
      <p:font typeface="Libre Baskerville" panose="02000000000000000000" pitchFamily="2" charset="0"/>
      <p:regular r:id="rId13"/>
    </p:embeddedFont>
    <p:embeddedFont>
      <p:font typeface="Libre Baskerville Bold" panose="02000000000000000000"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500"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707302" cy="10287000"/>
          </a:xfrm>
          <a:custGeom>
            <a:avLst/>
            <a:gdLst/>
            <a:ahLst/>
            <a:cxnLst/>
            <a:rect l="l" t="t" r="r" b="b"/>
            <a:pathLst>
              <a:path w="6707302" h="10287000">
                <a:moveTo>
                  <a:pt x="0" y="0"/>
                </a:moveTo>
                <a:lnTo>
                  <a:pt x="6707302" y="0"/>
                </a:lnTo>
                <a:lnTo>
                  <a:pt x="6707302" y="10287000"/>
                </a:lnTo>
                <a:lnTo>
                  <a:pt x="0" y="10287000"/>
                </a:lnTo>
                <a:lnTo>
                  <a:pt x="0" y="0"/>
                </a:lnTo>
                <a:close/>
              </a:path>
            </a:pathLst>
          </a:custGeom>
          <a:blipFill>
            <a:blip r:embed="rId2"/>
            <a:stretch>
              <a:fillRect l="-52246" r="-52246"/>
            </a:stretch>
          </a:blipFill>
        </p:spPr>
        <p:txBody>
          <a:bodyPr/>
          <a:lstStyle/>
          <a:p>
            <a:endParaRPr lang="en-IN"/>
          </a:p>
        </p:txBody>
      </p:sp>
      <p:grpSp>
        <p:nvGrpSpPr>
          <p:cNvPr id="3" name="Group 3"/>
          <p:cNvGrpSpPr/>
          <p:nvPr/>
        </p:nvGrpSpPr>
        <p:grpSpPr>
          <a:xfrm>
            <a:off x="8020936" y="2752884"/>
            <a:ext cx="8990814" cy="4781233"/>
            <a:chOff x="0" y="0"/>
            <a:chExt cx="11987753" cy="6374977"/>
          </a:xfrm>
        </p:grpSpPr>
        <p:sp>
          <p:nvSpPr>
            <p:cNvPr id="4" name="TextBox 4"/>
            <p:cNvSpPr txBox="1"/>
            <p:nvPr/>
          </p:nvSpPr>
          <p:spPr>
            <a:xfrm>
              <a:off x="0" y="-9525"/>
              <a:ext cx="11987753" cy="2955925"/>
            </a:xfrm>
            <a:prstGeom prst="rect">
              <a:avLst/>
            </a:prstGeom>
          </p:spPr>
          <p:txBody>
            <a:bodyPr lIns="0" tIns="0" rIns="0" bIns="0" rtlCol="0" anchor="t">
              <a:spAutoFit/>
            </a:bodyPr>
            <a:lstStyle/>
            <a:p>
              <a:pPr algn="ctr">
                <a:lnSpc>
                  <a:spcPts val="8761"/>
                </a:lnSpc>
              </a:pPr>
              <a:r>
                <a:rPr lang="en-US" sz="7301">
                  <a:solidFill>
                    <a:srgbClr val="526716"/>
                  </a:solidFill>
                  <a:latin typeface="Calistoga"/>
                  <a:ea typeface="Calistoga"/>
                  <a:cs typeface="Calistoga"/>
                  <a:sym typeface="Calistoga"/>
                </a:rPr>
                <a:t>CROP RECOMMENDATION</a:t>
              </a:r>
            </a:p>
          </p:txBody>
        </p:sp>
        <p:sp>
          <p:nvSpPr>
            <p:cNvPr id="5" name="TextBox 5"/>
            <p:cNvSpPr txBox="1"/>
            <p:nvPr/>
          </p:nvSpPr>
          <p:spPr>
            <a:xfrm>
              <a:off x="0" y="3663315"/>
              <a:ext cx="11987753" cy="2711662"/>
            </a:xfrm>
            <a:prstGeom prst="rect">
              <a:avLst/>
            </a:prstGeom>
          </p:spPr>
          <p:txBody>
            <a:bodyPr lIns="0" tIns="0" rIns="0" bIns="0" rtlCol="0" anchor="t">
              <a:spAutoFit/>
            </a:bodyPr>
            <a:lstStyle/>
            <a:p>
              <a:pPr algn="l">
                <a:lnSpc>
                  <a:spcPts val="4059"/>
                </a:lnSpc>
              </a:pPr>
              <a:r>
                <a:rPr lang="en-US" sz="2899">
                  <a:solidFill>
                    <a:srgbClr val="526716"/>
                  </a:solidFill>
                  <a:latin typeface="Arimo"/>
                  <a:ea typeface="Arimo"/>
                  <a:cs typeface="Arimo"/>
                  <a:sym typeface="Arimo"/>
                </a:rPr>
                <a:t>Mentor : Dr. Pradeep Balaji</a:t>
              </a:r>
            </a:p>
            <a:p>
              <a:pPr algn="l">
                <a:lnSpc>
                  <a:spcPts val="4059"/>
                </a:lnSpc>
              </a:pPr>
              <a:endParaRPr lang="en-US" sz="2899">
                <a:solidFill>
                  <a:srgbClr val="526716"/>
                </a:solidFill>
                <a:latin typeface="Arimo"/>
                <a:ea typeface="Arimo"/>
                <a:cs typeface="Arimo"/>
                <a:sym typeface="Arimo"/>
              </a:endParaRPr>
            </a:p>
            <a:p>
              <a:pPr algn="l">
                <a:lnSpc>
                  <a:spcPts val="4059"/>
                </a:lnSpc>
              </a:pPr>
              <a:r>
                <a:rPr lang="en-US" sz="2899">
                  <a:solidFill>
                    <a:srgbClr val="526716"/>
                  </a:solidFill>
                  <a:latin typeface="Arimo"/>
                  <a:ea typeface="Arimo"/>
                  <a:cs typeface="Arimo"/>
                  <a:sym typeface="Arimo"/>
                </a:rPr>
                <a:t>Presented by : K Jayasurya, K Hrithik Raj,K Abhiram, </a:t>
              </a:r>
            </a:p>
            <a:p>
              <a:pPr algn="l">
                <a:lnSpc>
                  <a:spcPts val="4059"/>
                </a:lnSpc>
              </a:pPr>
              <a:r>
                <a:rPr lang="en-US" sz="2899">
                  <a:solidFill>
                    <a:srgbClr val="526716"/>
                  </a:solidFill>
                  <a:latin typeface="Arimo"/>
                  <a:ea typeface="Arimo"/>
                  <a:cs typeface="Arimo"/>
                  <a:sym typeface="Arimo"/>
                </a:rPr>
                <a:t>                              L Karthikeya Reddy</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50522" y="380365"/>
            <a:ext cx="7573339" cy="627380"/>
          </a:xfrm>
          <a:prstGeom prst="rect">
            <a:avLst/>
          </a:prstGeom>
        </p:spPr>
        <p:txBody>
          <a:bodyPr lIns="0" tIns="0" rIns="0" bIns="0" rtlCol="0" anchor="t">
            <a:spAutoFit/>
          </a:bodyPr>
          <a:lstStyle/>
          <a:p>
            <a:pPr algn="l">
              <a:lnSpc>
                <a:spcPts val="4840"/>
              </a:lnSpc>
            </a:pPr>
            <a:r>
              <a:rPr lang="en-US" sz="4400" b="1" u="sng">
                <a:solidFill>
                  <a:srgbClr val="526716"/>
                </a:solidFill>
                <a:latin typeface="Libre Baskerville Bold"/>
                <a:ea typeface="Libre Baskerville Bold"/>
                <a:cs typeface="Libre Baskerville Bold"/>
                <a:sym typeface="Libre Baskerville Bold"/>
              </a:rPr>
              <a:t>Problem Statement:</a:t>
            </a:r>
          </a:p>
        </p:txBody>
      </p:sp>
      <p:sp>
        <p:nvSpPr>
          <p:cNvPr id="3" name="Freeform 3"/>
          <p:cNvSpPr/>
          <p:nvPr/>
        </p:nvSpPr>
        <p:spPr>
          <a:xfrm>
            <a:off x="11989726" y="0"/>
            <a:ext cx="6298274" cy="10287000"/>
          </a:xfrm>
          <a:custGeom>
            <a:avLst/>
            <a:gdLst/>
            <a:ahLst/>
            <a:cxnLst/>
            <a:rect l="l" t="t" r="r" b="b"/>
            <a:pathLst>
              <a:path w="6298274" h="10287000">
                <a:moveTo>
                  <a:pt x="0" y="0"/>
                </a:moveTo>
                <a:lnTo>
                  <a:pt x="6298274" y="0"/>
                </a:lnTo>
                <a:lnTo>
                  <a:pt x="6298274" y="10287000"/>
                </a:lnTo>
                <a:lnTo>
                  <a:pt x="0" y="10287000"/>
                </a:lnTo>
                <a:lnTo>
                  <a:pt x="0" y="0"/>
                </a:lnTo>
                <a:close/>
              </a:path>
            </a:pathLst>
          </a:custGeom>
          <a:blipFill>
            <a:blip r:embed="rId2"/>
            <a:stretch>
              <a:fillRect l="-4443" r="-4443"/>
            </a:stretch>
          </a:blipFill>
        </p:spPr>
        <p:txBody>
          <a:bodyPr/>
          <a:lstStyle/>
          <a:p>
            <a:endParaRPr lang="en-IN"/>
          </a:p>
        </p:txBody>
      </p:sp>
      <p:sp>
        <p:nvSpPr>
          <p:cNvPr id="4" name="TextBox 4"/>
          <p:cNvSpPr txBox="1"/>
          <p:nvPr/>
        </p:nvSpPr>
        <p:spPr>
          <a:xfrm>
            <a:off x="350522" y="1509198"/>
            <a:ext cx="11463387" cy="2836526"/>
          </a:xfrm>
          <a:prstGeom prst="rect">
            <a:avLst/>
          </a:prstGeom>
        </p:spPr>
        <p:txBody>
          <a:bodyPr lIns="0" tIns="0" rIns="0" bIns="0" rtlCol="0" anchor="t">
            <a:spAutoFit/>
          </a:bodyPr>
          <a:lstStyle/>
          <a:p>
            <a:pPr algn="l">
              <a:lnSpc>
                <a:spcPts val="3781"/>
              </a:lnSpc>
            </a:pPr>
            <a:r>
              <a:rPr lang="en-US" sz="2700">
                <a:solidFill>
                  <a:srgbClr val="526716"/>
                </a:solidFill>
                <a:latin typeface="Libre Baskerville"/>
                <a:ea typeface="Libre Baskerville"/>
                <a:cs typeface="Libre Baskerville"/>
                <a:sym typeface="Libre Baskerville"/>
              </a:rPr>
              <a:t>IoT based Smart Farming improves the entire Agriculture system by monitoring the field in real-time. It keeps various factors like humidity, temperature, soil etc. under check and gives a crystalclear real-time observation. Machine learning in agriculture is used to improve the productivity and quality of the crops in the agriculture sector.</a:t>
            </a:r>
          </a:p>
        </p:txBody>
      </p:sp>
      <p:sp>
        <p:nvSpPr>
          <p:cNvPr id="5" name="TextBox 5"/>
          <p:cNvSpPr txBox="1"/>
          <p:nvPr/>
        </p:nvSpPr>
        <p:spPr>
          <a:xfrm>
            <a:off x="350522" y="4847177"/>
            <a:ext cx="11463387" cy="2360295"/>
          </a:xfrm>
          <a:prstGeom prst="rect">
            <a:avLst/>
          </a:prstGeom>
        </p:spPr>
        <p:txBody>
          <a:bodyPr lIns="0" tIns="0" rIns="0" bIns="0" rtlCol="0" anchor="t">
            <a:spAutoFit/>
          </a:bodyPr>
          <a:lstStyle/>
          <a:p>
            <a:pPr algn="l">
              <a:lnSpc>
                <a:spcPts val="3780"/>
              </a:lnSpc>
            </a:pPr>
            <a:r>
              <a:rPr lang="en-US" sz="2700">
                <a:solidFill>
                  <a:srgbClr val="526716"/>
                </a:solidFill>
                <a:latin typeface="Libre Baskerville"/>
                <a:ea typeface="Libre Baskerville"/>
                <a:cs typeface="Libre Baskerville"/>
                <a:sym typeface="Libre Baskerville"/>
              </a:rPr>
              <a:t>A farmer’s decision about which crop to grow is generally clouded by his intuition and other irrelevant factors like making instant profits, lack of awareness about market demand, overestimating a soil’s potential to support a particular crop and so on.</a:t>
            </a:r>
          </a:p>
        </p:txBody>
      </p:sp>
      <p:sp>
        <p:nvSpPr>
          <p:cNvPr id="6" name="TextBox 6"/>
          <p:cNvSpPr txBox="1"/>
          <p:nvPr/>
        </p:nvSpPr>
        <p:spPr>
          <a:xfrm>
            <a:off x="350522" y="7786838"/>
            <a:ext cx="11463387" cy="1884045"/>
          </a:xfrm>
          <a:prstGeom prst="rect">
            <a:avLst/>
          </a:prstGeom>
        </p:spPr>
        <p:txBody>
          <a:bodyPr lIns="0" tIns="0" rIns="0" bIns="0" rtlCol="0" anchor="t">
            <a:spAutoFit/>
          </a:bodyPr>
          <a:lstStyle/>
          <a:p>
            <a:pPr algn="l">
              <a:lnSpc>
                <a:spcPts val="3780"/>
              </a:lnSpc>
            </a:pPr>
            <a:r>
              <a:rPr lang="en-US" sz="2700">
                <a:solidFill>
                  <a:srgbClr val="526716"/>
                </a:solidFill>
                <a:latin typeface="Libre Baskerville"/>
                <a:ea typeface="Libre Baskerville"/>
                <a:cs typeface="Libre Baskerville"/>
                <a:sym typeface="Libre Baskerville"/>
              </a:rPr>
              <a:t>After examining the current traditional crop recommendation techniques we found that they are very time consuming. so, we came up with predictive ML model which suggests the crop based upon the data collected from farm using sensors.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506" r="-10170" b="-13984"/>
            </a:stretch>
          </a:blipFill>
        </p:spPr>
        <p:txBody>
          <a:bodyPr/>
          <a:lstStyle/>
          <a:p>
            <a:endParaRPr lang="en-IN"/>
          </a:p>
        </p:txBody>
      </p:sp>
      <p:sp>
        <p:nvSpPr>
          <p:cNvPr id="3" name="TextBox 3"/>
          <p:cNvSpPr txBox="1"/>
          <p:nvPr/>
        </p:nvSpPr>
        <p:spPr>
          <a:xfrm>
            <a:off x="3411285" y="3674530"/>
            <a:ext cx="11465430" cy="1997075"/>
          </a:xfrm>
          <a:prstGeom prst="rect">
            <a:avLst/>
          </a:prstGeom>
        </p:spPr>
        <p:txBody>
          <a:bodyPr lIns="0" tIns="0" rIns="0" bIns="0" rtlCol="0" anchor="t">
            <a:spAutoFit/>
          </a:bodyPr>
          <a:lstStyle/>
          <a:p>
            <a:pPr algn="ctr">
              <a:lnSpc>
                <a:spcPts val="15400"/>
              </a:lnSpc>
            </a:pPr>
            <a:r>
              <a:rPr lang="en-US" sz="14000">
                <a:solidFill>
                  <a:srgbClr val="FFFFFF"/>
                </a:solidFill>
                <a:latin typeface="Calistoga"/>
                <a:ea typeface="Calistoga"/>
                <a:cs typeface="Calistoga"/>
                <a:sym typeface="Calistoga"/>
              </a:rPr>
              <a:t>Progress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3629660"/>
            <a:ext cx="16230600" cy="3065780"/>
          </a:xfrm>
          <a:prstGeom prst="rect">
            <a:avLst/>
          </a:prstGeom>
        </p:spPr>
        <p:txBody>
          <a:bodyPr lIns="0" tIns="0" rIns="0" bIns="0" rtlCol="0" anchor="t">
            <a:spAutoFit/>
          </a:bodyPr>
          <a:lstStyle/>
          <a:p>
            <a:pPr algn="l">
              <a:lnSpc>
                <a:spcPts val="4840"/>
              </a:lnSpc>
              <a:spcBef>
                <a:spcPct val="0"/>
              </a:spcBef>
            </a:pPr>
            <a:r>
              <a:rPr lang="en-US" sz="4400">
                <a:solidFill>
                  <a:srgbClr val="526716"/>
                </a:solidFill>
                <a:latin typeface="Libre Baskerville"/>
                <a:ea typeface="Libre Baskerville"/>
                <a:cs typeface="Libre Baskerville"/>
                <a:sym typeface="Libre Baskerville"/>
              </a:rPr>
              <a:t>A farmer’s decision about which crop to grow is generally clouded by his intuition and other irrelevant factors like making instant profits, lack of awareness about market demand, overestimating a soil’s potential to support a particular crop and so on.</a:t>
            </a:r>
          </a:p>
        </p:txBody>
      </p:sp>
      <p:sp>
        <p:nvSpPr>
          <p:cNvPr id="3" name="TextBox 3"/>
          <p:cNvSpPr txBox="1"/>
          <p:nvPr/>
        </p:nvSpPr>
        <p:spPr>
          <a:xfrm>
            <a:off x="1028700" y="1085850"/>
            <a:ext cx="13226990" cy="795020"/>
          </a:xfrm>
          <a:prstGeom prst="rect">
            <a:avLst/>
          </a:prstGeom>
        </p:spPr>
        <p:txBody>
          <a:bodyPr lIns="0" tIns="0" rIns="0" bIns="0" rtlCol="0" anchor="t">
            <a:spAutoFit/>
          </a:bodyPr>
          <a:lstStyle/>
          <a:p>
            <a:pPr algn="l">
              <a:lnSpc>
                <a:spcPts val="6159"/>
              </a:lnSpc>
              <a:spcBef>
                <a:spcPct val="0"/>
              </a:spcBef>
            </a:pPr>
            <a:r>
              <a:rPr lang="en-US" sz="5599" b="1" u="sng">
                <a:solidFill>
                  <a:srgbClr val="526716"/>
                </a:solidFill>
                <a:latin typeface="Libre Baskerville Bold"/>
                <a:ea typeface="Libre Baskerville Bold"/>
                <a:cs typeface="Libre Baskerville Bold"/>
                <a:sym typeface="Libre Baskerville Bold"/>
              </a:rPr>
              <a:t>Current solutions for the problem: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343150"/>
            <a:ext cx="16410182" cy="6915150"/>
          </a:xfrm>
          <a:prstGeom prst="rect">
            <a:avLst/>
          </a:prstGeom>
        </p:spPr>
        <p:txBody>
          <a:bodyPr lIns="0" tIns="0" rIns="0" bIns="0" rtlCol="0" anchor="t">
            <a:spAutoFit/>
          </a:bodyPr>
          <a:lstStyle/>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Acquired the dataset from open source platform </a:t>
            </a:r>
            <a:r>
              <a:rPr lang="en-US" sz="3000" dirty="0" err="1">
                <a:solidFill>
                  <a:srgbClr val="526716"/>
                </a:solidFill>
                <a:latin typeface="Libre Baskerville"/>
                <a:ea typeface="Libre Baskerville"/>
                <a:cs typeface="Libre Baskerville"/>
                <a:sym typeface="Libre Baskerville"/>
              </a:rPr>
              <a:t>kaggle</a:t>
            </a:r>
            <a:r>
              <a:rPr lang="en-US" sz="3000" dirty="0">
                <a:solidFill>
                  <a:srgbClr val="526716"/>
                </a:solidFill>
                <a:latin typeface="Libre Baskerville"/>
                <a:ea typeface="Libre Baskerville"/>
                <a:cs typeface="Libre Baskerville"/>
                <a:sym typeface="Libre Baskerville"/>
              </a:rPr>
              <a:t> .</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Preprocessed the data which involved data cleaning , feature selection etc...</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Found out really useful insights from pre processed data.</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Trained ML Model using the preprocessed data.</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used random forest classifier ML Algorithm to train model.</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Created a Website with help of </a:t>
            </a:r>
            <a:r>
              <a:rPr lang="en-US" sz="3000" dirty="0" err="1">
                <a:solidFill>
                  <a:srgbClr val="526716"/>
                </a:solidFill>
                <a:latin typeface="Libre Baskerville"/>
                <a:ea typeface="Libre Baskerville"/>
                <a:cs typeface="Libre Baskerville"/>
                <a:sym typeface="Libre Baskerville"/>
              </a:rPr>
              <a:t>Streamlit</a:t>
            </a:r>
            <a:r>
              <a:rPr lang="en-US" sz="3000" dirty="0">
                <a:solidFill>
                  <a:srgbClr val="526716"/>
                </a:solidFill>
                <a:latin typeface="Libre Baskerville"/>
                <a:ea typeface="Libre Baskerville"/>
                <a:cs typeface="Libre Baskerville"/>
                <a:sym typeface="Libre Baskerville"/>
              </a:rPr>
              <a:t>.</a:t>
            </a:r>
          </a:p>
          <a:p>
            <a:pPr algn="l">
              <a:lnSpc>
                <a:spcPts val="4200"/>
              </a:lnSpc>
            </a:pPr>
            <a:endParaRPr lang="en-US" sz="3000" dirty="0">
              <a:solidFill>
                <a:srgbClr val="526716"/>
              </a:solidFill>
              <a:latin typeface="Libre Baskerville"/>
              <a:ea typeface="Libre Baskerville"/>
              <a:cs typeface="Libre Baskerville"/>
              <a:sym typeface="Libre Baskerville"/>
            </a:endParaRPr>
          </a:p>
          <a:p>
            <a:pPr marL="647702" lvl="1" indent="-323851" algn="l">
              <a:lnSpc>
                <a:spcPts val="4200"/>
              </a:lnSpc>
              <a:buFont typeface="Arial"/>
              <a:buChar char="•"/>
            </a:pPr>
            <a:r>
              <a:rPr lang="en-US" sz="3000" dirty="0">
                <a:solidFill>
                  <a:srgbClr val="526716"/>
                </a:solidFill>
                <a:latin typeface="Libre Baskerville"/>
                <a:ea typeface="Libre Baskerville"/>
                <a:cs typeface="Libre Baskerville"/>
                <a:sym typeface="Libre Baskerville"/>
              </a:rPr>
              <a:t>We inserted Trained ML Model into the Website.</a:t>
            </a:r>
          </a:p>
        </p:txBody>
      </p:sp>
      <p:sp>
        <p:nvSpPr>
          <p:cNvPr id="3" name="TextBox 3"/>
          <p:cNvSpPr txBox="1"/>
          <p:nvPr/>
        </p:nvSpPr>
        <p:spPr>
          <a:xfrm>
            <a:off x="895399" y="636392"/>
            <a:ext cx="12120464" cy="1127748"/>
          </a:xfrm>
          <a:prstGeom prst="rect">
            <a:avLst/>
          </a:prstGeom>
        </p:spPr>
        <p:txBody>
          <a:bodyPr lIns="0" tIns="0" rIns="0" bIns="0" rtlCol="0" anchor="t">
            <a:spAutoFit/>
          </a:bodyPr>
          <a:lstStyle/>
          <a:p>
            <a:pPr algn="ctr">
              <a:lnSpc>
                <a:spcPts val="9240"/>
              </a:lnSpc>
            </a:pPr>
            <a:r>
              <a:rPr lang="en-US" sz="6600" b="1" u="sng" dirty="0">
                <a:solidFill>
                  <a:srgbClr val="526716"/>
                </a:solidFill>
                <a:latin typeface="Libre Baskerville Bold"/>
                <a:ea typeface="Libre Baskerville Bold"/>
                <a:cs typeface="Libre Baskerville Bold"/>
                <a:sym typeface="Libre Baskerville Bold"/>
              </a:rPr>
              <a:t>Current state of the </a:t>
            </a:r>
            <a:r>
              <a:rPr lang="en-US" sz="6000" b="1" u="sng" dirty="0">
                <a:solidFill>
                  <a:srgbClr val="526716"/>
                </a:solidFill>
                <a:latin typeface="Libre Baskerville Bold"/>
                <a:ea typeface="Libre Baskerville Bold"/>
                <a:cs typeface="Libre Baskerville Bold"/>
                <a:sym typeface="Libre Baskerville Bold"/>
              </a:rPr>
              <a:t>project</a:t>
            </a:r>
            <a:r>
              <a:rPr lang="en-US" sz="6600" b="1" u="sng" dirty="0">
                <a:solidFill>
                  <a:srgbClr val="526716"/>
                </a:solidFill>
                <a:latin typeface="Libre Baskerville Bold"/>
                <a:ea typeface="Libre Baskerville Bold"/>
                <a:cs typeface="Libre Baskerville Bold"/>
                <a:sym typeface="Libre Baskerville Bold"/>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7615" y="739458"/>
            <a:ext cx="2598139" cy="616585"/>
          </a:xfrm>
          <a:prstGeom prst="rect">
            <a:avLst/>
          </a:prstGeom>
        </p:spPr>
        <p:txBody>
          <a:bodyPr lIns="0" tIns="0" rIns="0" bIns="0" rtlCol="0" anchor="t">
            <a:spAutoFit/>
          </a:bodyPr>
          <a:lstStyle/>
          <a:p>
            <a:pPr algn="l">
              <a:lnSpc>
                <a:spcPts val="4729"/>
              </a:lnSpc>
            </a:pPr>
            <a:r>
              <a:rPr lang="en-US" sz="4299" b="1" u="sng">
                <a:solidFill>
                  <a:srgbClr val="526716"/>
                </a:solidFill>
                <a:latin typeface="Libre Baskerville Bold"/>
                <a:ea typeface="Libre Baskerville Bold"/>
                <a:cs typeface="Libre Baskerville Bold"/>
                <a:sym typeface="Libre Baskerville Bold"/>
              </a:rPr>
              <a:t>Novelty:</a:t>
            </a:r>
          </a:p>
        </p:txBody>
      </p:sp>
      <p:sp>
        <p:nvSpPr>
          <p:cNvPr id="3" name="TextBox 3"/>
          <p:cNvSpPr txBox="1"/>
          <p:nvPr/>
        </p:nvSpPr>
        <p:spPr>
          <a:xfrm>
            <a:off x="577615" y="1635260"/>
            <a:ext cx="16681685" cy="2444750"/>
          </a:xfrm>
          <a:prstGeom prst="rect">
            <a:avLst/>
          </a:prstGeom>
        </p:spPr>
        <p:txBody>
          <a:bodyPr lIns="0" tIns="0" rIns="0" bIns="0" rtlCol="0" anchor="t">
            <a:spAutoFit/>
          </a:bodyPr>
          <a:lstStyle/>
          <a:p>
            <a:pPr algn="l">
              <a:lnSpc>
                <a:spcPts val="3850"/>
              </a:lnSpc>
              <a:spcBef>
                <a:spcPct val="0"/>
              </a:spcBef>
            </a:pPr>
            <a:r>
              <a:rPr lang="en-US" sz="3500">
                <a:solidFill>
                  <a:srgbClr val="526716"/>
                </a:solidFill>
                <a:latin typeface="Libre Baskerville"/>
                <a:ea typeface="Libre Baskerville"/>
                <a:cs typeface="Libre Baskerville"/>
                <a:sym typeface="Libre Baskerville"/>
              </a:rPr>
              <a:t> Incorporating novel approaches such as advanced ML algorithms, multiple data sources, real-time data, personalization, and integration with other agricultural systems can help to improve the effectiveness and accuracy of crop recommendation systems, and ultimately benefit farmers and the agriculture industry as a whole.</a:t>
            </a:r>
          </a:p>
        </p:txBody>
      </p:sp>
      <p:sp>
        <p:nvSpPr>
          <p:cNvPr id="4" name="TextBox 4"/>
          <p:cNvSpPr txBox="1"/>
          <p:nvPr/>
        </p:nvSpPr>
        <p:spPr>
          <a:xfrm>
            <a:off x="577615" y="5671849"/>
            <a:ext cx="16681685" cy="3902075"/>
          </a:xfrm>
          <a:prstGeom prst="rect">
            <a:avLst/>
          </a:prstGeom>
        </p:spPr>
        <p:txBody>
          <a:bodyPr lIns="0" tIns="0" rIns="0" bIns="0" rtlCol="0" anchor="t">
            <a:spAutoFit/>
          </a:bodyPr>
          <a:lstStyle/>
          <a:p>
            <a:pPr algn="l">
              <a:lnSpc>
                <a:spcPts val="3850"/>
              </a:lnSpc>
              <a:spcBef>
                <a:spcPct val="0"/>
              </a:spcBef>
            </a:pPr>
            <a:r>
              <a:rPr lang="en-US" sz="3500">
                <a:solidFill>
                  <a:srgbClr val="526716"/>
                </a:solidFill>
                <a:latin typeface="Libre Baskerville"/>
                <a:ea typeface="Libre Baskerville"/>
                <a:cs typeface="Libre Baskerville"/>
                <a:sym typeface="Libre Baskerville"/>
              </a:rPr>
              <a:t> Crop recommendation systems using ML have been successfully developed and implemented in various regions around the world. These systems have the potential to help farmers make better decisions about crop selection and management, improve crop yields, and increase profitability. The feasibility of a crop recommendation system depends on the availability of data, resources, and expertise, but with proper planning and execution, it can be a valuable tool for the agriculture industry.</a:t>
            </a:r>
          </a:p>
        </p:txBody>
      </p:sp>
      <p:sp>
        <p:nvSpPr>
          <p:cNvPr id="5" name="TextBox 5"/>
          <p:cNvSpPr txBox="1"/>
          <p:nvPr/>
        </p:nvSpPr>
        <p:spPr>
          <a:xfrm>
            <a:off x="527659" y="4572400"/>
            <a:ext cx="3133527" cy="616585"/>
          </a:xfrm>
          <a:prstGeom prst="rect">
            <a:avLst/>
          </a:prstGeom>
        </p:spPr>
        <p:txBody>
          <a:bodyPr lIns="0" tIns="0" rIns="0" bIns="0" rtlCol="0" anchor="t">
            <a:spAutoFit/>
          </a:bodyPr>
          <a:lstStyle/>
          <a:p>
            <a:pPr algn="ctr">
              <a:lnSpc>
                <a:spcPts val="4730"/>
              </a:lnSpc>
              <a:spcBef>
                <a:spcPct val="0"/>
              </a:spcBef>
            </a:pPr>
            <a:r>
              <a:rPr lang="en-US" sz="4300" b="1" u="sng">
                <a:solidFill>
                  <a:srgbClr val="526716"/>
                </a:solidFill>
                <a:latin typeface="Libre Baskerville Bold"/>
                <a:ea typeface="Libre Baskerville Bold"/>
                <a:cs typeface="Libre Baskerville Bold"/>
                <a:sym typeface="Libre Baskerville Bold"/>
              </a:rPr>
              <a:t>Feasibility: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66752" y="933450"/>
            <a:ext cx="6632476" cy="887095"/>
          </a:xfrm>
          <a:prstGeom prst="rect">
            <a:avLst/>
          </a:prstGeom>
        </p:spPr>
        <p:txBody>
          <a:bodyPr lIns="0" tIns="0" rIns="0" bIns="0" rtlCol="0" anchor="t">
            <a:spAutoFit/>
          </a:bodyPr>
          <a:lstStyle/>
          <a:p>
            <a:pPr algn="ctr">
              <a:lnSpc>
                <a:spcPts val="7279"/>
              </a:lnSpc>
            </a:pPr>
            <a:r>
              <a:rPr lang="en-US" sz="4800" b="1" u="sng" dirty="0">
                <a:solidFill>
                  <a:srgbClr val="526716"/>
                </a:solidFill>
                <a:latin typeface="Libre Baskerville Bold"/>
                <a:ea typeface="Libre Baskerville Bold"/>
                <a:cs typeface="Libre Baskerville Bold"/>
                <a:sym typeface="Libre Baskerville Bold"/>
              </a:rPr>
              <a:t>Proposed</a:t>
            </a:r>
            <a:r>
              <a:rPr lang="en-US" sz="5199" b="1" u="sng" dirty="0">
                <a:solidFill>
                  <a:srgbClr val="526716"/>
                </a:solidFill>
                <a:latin typeface="Libre Baskerville Bold"/>
                <a:ea typeface="Libre Baskerville Bold"/>
                <a:cs typeface="Libre Baskerville Bold"/>
                <a:sym typeface="Libre Baskerville Bold"/>
              </a:rPr>
              <a:t> Solution:</a:t>
            </a:r>
          </a:p>
        </p:txBody>
      </p:sp>
      <p:sp>
        <p:nvSpPr>
          <p:cNvPr id="3" name="TextBox 3"/>
          <p:cNvSpPr txBox="1"/>
          <p:nvPr/>
        </p:nvSpPr>
        <p:spPr>
          <a:xfrm>
            <a:off x="853568" y="2486258"/>
            <a:ext cx="16405732" cy="5440680"/>
          </a:xfrm>
          <a:prstGeom prst="rect">
            <a:avLst/>
          </a:prstGeom>
        </p:spPr>
        <p:txBody>
          <a:bodyPr lIns="0" tIns="0" rIns="0" bIns="0" rtlCol="0" anchor="t">
            <a:spAutoFit/>
          </a:bodyPr>
          <a:lstStyle/>
          <a:p>
            <a:pPr algn="l">
              <a:lnSpc>
                <a:spcPts val="4290"/>
              </a:lnSpc>
              <a:spcBef>
                <a:spcPct val="0"/>
              </a:spcBef>
            </a:pPr>
            <a:r>
              <a:rPr lang="en-US" sz="3900">
                <a:solidFill>
                  <a:srgbClr val="526716"/>
                </a:solidFill>
                <a:latin typeface="Libre Baskerville"/>
                <a:ea typeface="Libre Baskerville"/>
                <a:cs typeface="Libre Baskerville"/>
                <a:sym typeface="Libre Baskerville"/>
              </a:rPr>
              <a:t>In this project, we use ML algorithms and IoT to recommend a crop to plant on a farm. In the IoT part, we use different types of sensors like Ph sensors, Temperature sensors, and Humidity sensors at that particular time.</a:t>
            </a:r>
          </a:p>
          <a:p>
            <a:pPr algn="l">
              <a:lnSpc>
                <a:spcPts val="4290"/>
              </a:lnSpc>
              <a:spcBef>
                <a:spcPct val="0"/>
              </a:spcBef>
            </a:pPr>
            <a:endParaRPr lang="en-US" sz="3900">
              <a:solidFill>
                <a:srgbClr val="526716"/>
              </a:solidFill>
              <a:latin typeface="Libre Baskerville"/>
              <a:ea typeface="Libre Baskerville"/>
              <a:cs typeface="Libre Baskerville"/>
              <a:sym typeface="Libre Baskerville"/>
            </a:endParaRPr>
          </a:p>
          <a:p>
            <a:pPr algn="l">
              <a:lnSpc>
                <a:spcPts val="4290"/>
              </a:lnSpc>
              <a:spcBef>
                <a:spcPct val="0"/>
              </a:spcBef>
            </a:pPr>
            <a:r>
              <a:rPr lang="en-US" sz="3900">
                <a:solidFill>
                  <a:srgbClr val="526716"/>
                </a:solidFill>
                <a:latin typeface="Libre Baskerville"/>
                <a:ea typeface="Libre Baskerville"/>
                <a:cs typeface="Libre Baskerville"/>
                <a:sym typeface="Libre Baskerville"/>
              </a:rPr>
              <a:t>The Client enters the values shown by the sensors on the website. Now comes the ML part, based on the location of the farm we get the NPK values from the previous data set and we combine the values of the temperature, humidity, Ph, and NPK values to get the best suitable crop for the soil.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87078" y="1066800"/>
            <a:ext cx="2777828" cy="627380"/>
          </a:xfrm>
          <a:prstGeom prst="rect">
            <a:avLst/>
          </a:prstGeom>
        </p:spPr>
        <p:txBody>
          <a:bodyPr lIns="0" tIns="0" rIns="0" bIns="0" rtlCol="0" anchor="t">
            <a:spAutoFit/>
          </a:bodyPr>
          <a:lstStyle/>
          <a:p>
            <a:pPr algn="ctr">
              <a:lnSpc>
                <a:spcPts val="4840"/>
              </a:lnSpc>
              <a:spcBef>
                <a:spcPct val="0"/>
              </a:spcBef>
            </a:pPr>
            <a:r>
              <a:rPr lang="en-US" sz="4400" b="1" u="sng">
                <a:solidFill>
                  <a:srgbClr val="526716"/>
                </a:solidFill>
                <a:latin typeface="Libre Baskerville Bold"/>
                <a:ea typeface="Libre Baskerville Bold"/>
                <a:cs typeface="Libre Baskerville Bold"/>
                <a:sym typeface="Libre Baskerville Bold"/>
              </a:rPr>
              <a:t>SURVEY:</a:t>
            </a:r>
          </a:p>
        </p:txBody>
      </p:sp>
      <p:sp>
        <p:nvSpPr>
          <p:cNvPr id="3" name="TextBox 3"/>
          <p:cNvSpPr txBox="1"/>
          <p:nvPr/>
        </p:nvSpPr>
        <p:spPr>
          <a:xfrm>
            <a:off x="1028700" y="2229351"/>
            <a:ext cx="16230600" cy="6526530"/>
          </a:xfrm>
          <a:prstGeom prst="rect">
            <a:avLst/>
          </a:prstGeom>
        </p:spPr>
        <p:txBody>
          <a:bodyPr lIns="0" tIns="0" rIns="0" bIns="0" rtlCol="0" anchor="t">
            <a:spAutoFit/>
          </a:bodyPr>
          <a:lstStyle/>
          <a:p>
            <a:pPr algn="l">
              <a:lnSpc>
                <a:spcPts val="4290"/>
              </a:lnSpc>
              <a:spcBef>
                <a:spcPct val="0"/>
              </a:spcBef>
            </a:pPr>
            <a:r>
              <a:rPr lang="en-US" sz="3900">
                <a:solidFill>
                  <a:srgbClr val="526716"/>
                </a:solidFill>
                <a:latin typeface="Libre Baskerville"/>
                <a:ea typeface="Libre Baskerville"/>
                <a:cs typeface="Libre Baskerville"/>
                <a:sym typeface="Libre Baskerville"/>
              </a:rPr>
              <a:t>We interacted with our teammate's relatives. Who have been farmers for a long time. Based on our interactions. we found that most of them were sowing the same pattern of crops for a long time. majority of them do not know that crop recommendation exists. </a:t>
            </a:r>
          </a:p>
          <a:p>
            <a:pPr algn="l">
              <a:lnSpc>
                <a:spcPts val="4290"/>
              </a:lnSpc>
              <a:spcBef>
                <a:spcPct val="0"/>
              </a:spcBef>
            </a:pPr>
            <a:endParaRPr lang="en-US" sz="3900">
              <a:solidFill>
                <a:srgbClr val="526716"/>
              </a:solidFill>
              <a:latin typeface="Libre Baskerville"/>
              <a:ea typeface="Libre Baskerville"/>
              <a:cs typeface="Libre Baskerville"/>
              <a:sym typeface="Libre Baskerville"/>
            </a:endParaRPr>
          </a:p>
          <a:p>
            <a:pPr algn="l">
              <a:lnSpc>
                <a:spcPts val="4290"/>
              </a:lnSpc>
              <a:spcBef>
                <a:spcPct val="0"/>
              </a:spcBef>
            </a:pPr>
            <a:r>
              <a:rPr lang="en-US" sz="3900">
                <a:solidFill>
                  <a:srgbClr val="526716"/>
                </a:solidFill>
                <a:latin typeface="Libre Baskerville"/>
                <a:ea typeface="Libre Baskerville"/>
                <a:cs typeface="Libre Baskerville"/>
                <a:sym typeface="Libre Baskerville"/>
              </a:rPr>
              <a:t>They are unaware of the crop prices in the market. Even though some of them are aware of soil testing methods they are hesitant to use soil testing techniques because they are time taking and costly. Clients suggested providing something which is very easy to interact with, cost-effective, and has immediate output.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34355" y="1066800"/>
            <a:ext cx="4977805" cy="627380"/>
          </a:xfrm>
          <a:prstGeom prst="rect">
            <a:avLst/>
          </a:prstGeom>
        </p:spPr>
        <p:txBody>
          <a:bodyPr lIns="0" tIns="0" rIns="0" bIns="0" rtlCol="0" anchor="t">
            <a:spAutoFit/>
          </a:bodyPr>
          <a:lstStyle/>
          <a:p>
            <a:pPr algn="ctr">
              <a:lnSpc>
                <a:spcPts val="4840"/>
              </a:lnSpc>
              <a:spcBef>
                <a:spcPct val="0"/>
              </a:spcBef>
            </a:pPr>
            <a:r>
              <a:rPr lang="en-US" sz="4400" b="1" u="sng">
                <a:solidFill>
                  <a:srgbClr val="526716"/>
                </a:solidFill>
                <a:latin typeface="Libre Baskerville Bold"/>
                <a:ea typeface="Libre Baskerville Bold"/>
                <a:cs typeface="Libre Baskerville Bold"/>
                <a:sym typeface="Libre Baskerville Bold"/>
              </a:rPr>
              <a:t>Project requisite:</a:t>
            </a:r>
          </a:p>
        </p:txBody>
      </p:sp>
      <p:sp>
        <p:nvSpPr>
          <p:cNvPr id="3" name="TextBox 3"/>
          <p:cNvSpPr txBox="1"/>
          <p:nvPr/>
        </p:nvSpPr>
        <p:spPr>
          <a:xfrm>
            <a:off x="1108918" y="2161460"/>
            <a:ext cx="14799269" cy="6969760"/>
          </a:xfrm>
          <a:prstGeom prst="rect">
            <a:avLst/>
          </a:prstGeom>
        </p:spPr>
        <p:txBody>
          <a:bodyPr lIns="0" tIns="0" rIns="0" bIns="0" rtlCol="0" anchor="t">
            <a:spAutoFit/>
          </a:bodyPr>
          <a:lstStyle/>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Data Collection</a:t>
            </a:r>
          </a:p>
          <a:p>
            <a:pPr algn="l">
              <a:lnSpc>
                <a:spcPts val="434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Data Preprocessing</a:t>
            </a:r>
          </a:p>
          <a:p>
            <a:pPr algn="l">
              <a:lnSpc>
                <a:spcPts val="434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Machine Learning Algorithm</a:t>
            </a:r>
          </a:p>
          <a:p>
            <a:pPr algn="l">
              <a:lnSpc>
                <a:spcPts val="434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Training and Testing</a:t>
            </a:r>
          </a:p>
          <a:p>
            <a:pPr algn="l">
              <a:lnSpc>
                <a:spcPts val="434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Model Selection</a:t>
            </a:r>
          </a:p>
          <a:p>
            <a:pPr algn="l">
              <a:lnSpc>
                <a:spcPts val="434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Deployment</a:t>
            </a:r>
          </a:p>
          <a:p>
            <a:pPr algn="l">
              <a:lnSpc>
                <a:spcPts val="3780"/>
              </a:lnSpc>
            </a:pPr>
            <a:endParaRPr lang="en-US" sz="3100">
              <a:solidFill>
                <a:srgbClr val="526716"/>
              </a:solidFill>
              <a:latin typeface="Libre Baskerville"/>
              <a:ea typeface="Libre Baskerville"/>
              <a:cs typeface="Libre Baskerville"/>
              <a:sym typeface="Libre Baskerville"/>
            </a:endParaRPr>
          </a:p>
          <a:p>
            <a:pPr marL="669291" lvl="1" indent="-334646" algn="l">
              <a:lnSpc>
                <a:spcPts val="4340"/>
              </a:lnSpc>
              <a:buFont typeface="Arial"/>
              <a:buChar char="•"/>
            </a:pPr>
            <a:r>
              <a:rPr lang="en-US" sz="3100">
                <a:solidFill>
                  <a:srgbClr val="526716"/>
                </a:solidFill>
                <a:latin typeface="Libre Baskerville"/>
                <a:ea typeface="Libre Baskerville"/>
                <a:cs typeface="Libre Baskerville"/>
                <a:sym typeface="Libre Baskerville"/>
              </a:rPr>
              <a:t>Integration with IoT Device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671</Words>
  <Application>Microsoft Office PowerPoint</Application>
  <PresentationFormat>Custom</PresentationFormat>
  <Paragraphs>52</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Libre Baskerville Bold</vt:lpstr>
      <vt:lpstr>Arimo</vt:lpstr>
      <vt:lpstr>Libre Baskerville</vt:lpstr>
      <vt:lpstr>Calistoga</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Presented by : K Hrithik Raj, K Jayasurya, K Abhiram, L Karthikeya Reddy</dc:title>
  <cp:lastModifiedBy>K N S Manoj Abhiram</cp:lastModifiedBy>
  <cp:revision>3</cp:revision>
  <dcterms:created xsi:type="dcterms:W3CDTF">2006-08-16T00:00:00Z</dcterms:created>
  <dcterms:modified xsi:type="dcterms:W3CDTF">2024-09-03T17:47:06Z</dcterms:modified>
  <dc:identifier>DAFZNf7m_is</dc:identifier>
</cp:coreProperties>
</file>

<file path=docProps/thumbnail.jpeg>
</file>